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56" r:id="rId2"/>
    <p:sldId id="309" r:id="rId3"/>
    <p:sldId id="344" r:id="rId4"/>
    <p:sldId id="337" r:id="rId5"/>
    <p:sldId id="331" r:id="rId6"/>
    <p:sldId id="342" r:id="rId7"/>
    <p:sldId id="343" r:id="rId8"/>
    <p:sldId id="354" r:id="rId9"/>
    <p:sldId id="349" r:id="rId10"/>
    <p:sldId id="348" r:id="rId11"/>
    <p:sldId id="345" r:id="rId12"/>
    <p:sldId id="311" r:id="rId13"/>
    <p:sldId id="312" r:id="rId14"/>
    <p:sldId id="297" r:id="rId15"/>
    <p:sldId id="357" r:id="rId16"/>
    <p:sldId id="350" r:id="rId17"/>
    <p:sldId id="313" r:id="rId18"/>
    <p:sldId id="351" r:id="rId19"/>
    <p:sldId id="356" r:id="rId20"/>
    <p:sldId id="352" r:id="rId21"/>
    <p:sldId id="358" r:id="rId22"/>
    <p:sldId id="355" r:id="rId23"/>
    <p:sldId id="339" r:id="rId24"/>
    <p:sldId id="340" r:id="rId25"/>
    <p:sldId id="330" r:id="rId26"/>
    <p:sldId id="326" r:id="rId27"/>
    <p:sldId id="329" r:id="rId2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20"/>
    <p:restoredTop sz="94660"/>
  </p:normalViewPr>
  <p:slideViewPr>
    <p:cSldViewPr>
      <p:cViewPr>
        <p:scale>
          <a:sx n="70" d="100"/>
          <a:sy n="70" d="100"/>
        </p:scale>
        <p:origin x="-1890" y="-3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76DF47-9A2E-4467-B09A-EA27213A77D0}" type="datetimeFigureOut">
              <a:rPr lang="en-US" smtClean="0"/>
              <a:pPr/>
              <a:t>6/16/2018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EBC538-EEF2-46F0-9E09-6193EFE0DAC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6890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FB1524-07C2-46BF-82D0-D2F5B99177E8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5029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6/9/2018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IIT Delhi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6/9/2018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IIT Delhi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6/9/2018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IIT Delhi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6/9/2018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IIT Delhi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6/9/2018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IIT Delhi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6/9/2018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IIT Delhi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6/9/2018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IIT Delhi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6/9/2018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IIT Delhi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6/9/2018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IIT Delhi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6/9/2018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IIT Delhi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6/9/2018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IIT Delhi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6/9/2018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IIT Delhi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8.jpeg"/><Relationship Id="rId4" Type="http://schemas.openxmlformats.org/officeDocument/2006/relationships/image" Target="../media/image37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743200"/>
            <a:ext cx="7772400" cy="1066800"/>
          </a:xfrm>
        </p:spPr>
        <p:txBody>
          <a:bodyPr>
            <a:normAutofit fontScale="90000"/>
          </a:bodyPr>
          <a:lstStyle/>
          <a:p>
            <a:r>
              <a:rPr lang="en-US" sz="4000" dirty="0" smtClean="0"/>
              <a:t>Technology Solutions for the Mobility &amp; Education of the Visually Impaired</a:t>
            </a:r>
            <a:endParaRPr lang="en-US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267200"/>
            <a:ext cx="6400800" cy="1752600"/>
          </a:xfrm>
        </p:spPr>
        <p:txBody>
          <a:bodyPr/>
          <a:lstStyle/>
          <a:p>
            <a:r>
              <a:rPr lang="en-US" dirty="0" smtClean="0"/>
              <a:t>M </a:t>
            </a:r>
            <a:r>
              <a:rPr lang="en-US" dirty="0" err="1" smtClean="0"/>
              <a:t>Balakrishnan</a:t>
            </a:r>
            <a:endParaRPr lang="en-US" dirty="0" smtClean="0"/>
          </a:p>
          <a:p>
            <a:r>
              <a:rPr lang="en-US" dirty="0" smtClean="0"/>
              <a:t>CSE Department, IIT Delhi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6/9/2018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IIT Delhi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</a:t>
            </a:fld>
            <a:endParaRPr lang="en-US"/>
          </a:p>
        </p:txBody>
      </p:sp>
      <p:pic>
        <p:nvPicPr>
          <p:cNvPr id="1026" name="Picture 2" descr="C:\Users\User\Documents\conf\CSUN2018\assistech-logo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381000"/>
            <a:ext cx="2209800" cy="220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0028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 </a:t>
            </a:r>
            <a:r>
              <a:rPr lang="en-US" dirty="0" smtClean="0">
                <a:solidFill>
                  <a:srgbClr val="FF0000"/>
                </a:solidFill>
              </a:rPr>
              <a:t> Public Bus Access Challenges  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6/9/2018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IIT Delhi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3074" name="Picture 2" descr="C:\Users\User\Documents\present\dei-dayalbagh-Feb2017\bus-stop-delhi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1295400"/>
            <a:ext cx="4523204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Mac HD1:Users:Arshad:Desktop:IMG_20170223_111729.jp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8404" y="4038600"/>
            <a:ext cx="4648200" cy="251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704" y="4038600"/>
            <a:ext cx="3592096" cy="251841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Oval Callout 5"/>
          <p:cNvSpPr/>
          <p:nvPr/>
        </p:nvSpPr>
        <p:spPr>
          <a:xfrm>
            <a:off x="2318752" y="1219200"/>
            <a:ext cx="1262648" cy="1028700"/>
          </a:xfrm>
          <a:prstGeom prst="wedgeEllipseCallout">
            <a:avLst>
              <a:gd name="adj1" fmla="val 161167"/>
              <a:gd name="adj2" fmla="val 39700"/>
            </a:avLst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Route No ?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Rounded Rectangular Callout 8"/>
          <p:cNvSpPr/>
          <p:nvPr/>
        </p:nvSpPr>
        <p:spPr>
          <a:xfrm>
            <a:off x="1524000" y="2743200"/>
            <a:ext cx="1752600" cy="914400"/>
          </a:xfrm>
          <a:prstGeom prst="wedgeRoundRectCallout">
            <a:avLst>
              <a:gd name="adj1" fmla="val 6558"/>
              <a:gd name="adj2" fmla="val 191250"/>
              <a:gd name="adj3" fmla="val 16667"/>
            </a:avLst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ular Callout 9"/>
          <p:cNvSpPr/>
          <p:nvPr/>
        </p:nvSpPr>
        <p:spPr>
          <a:xfrm>
            <a:off x="1524000" y="2743200"/>
            <a:ext cx="1905000" cy="914400"/>
          </a:xfrm>
          <a:prstGeom prst="wedgeRoundRectCallout">
            <a:avLst>
              <a:gd name="adj1" fmla="val 292367"/>
              <a:gd name="adj2" fmla="val 237500"/>
              <a:gd name="adj3" fmla="val 16667"/>
            </a:avLst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Where is the entry door ?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4996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Bus Access: Challenges </a:t>
            </a:r>
            <a:r>
              <a:rPr lang="en-US" dirty="0">
                <a:solidFill>
                  <a:srgbClr val="FF0000"/>
                </a:solidFill>
              </a:rPr>
              <a:t>n</a:t>
            </a:r>
            <a:r>
              <a:rPr lang="en-US" dirty="0" smtClean="0">
                <a:solidFill>
                  <a:srgbClr val="FF0000"/>
                </a:solidFill>
              </a:rPr>
              <a:t>ot the Same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6/9/2018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IIT Delhi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6" name="Picture 5" descr="Mac HD1:Users:Arshad:Dropbox:for bala sir:dfsfas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672907"/>
            <a:ext cx="6705600" cy="427069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86796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1916" y="1113078"/>
            <a:ext cx="4564195" cy="30139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58916" y="301844"/>
            <a:ext cx="7543800" cy="76245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Working Principle (Query Stage)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939455" y="4100979"/>
            <a:ext cx="7522226" cy="2036184"/>
          </a:xfrm>
        </p:spPr>
        <p:txBody>
          <a:bodyPr>
            <a:normAutofit fontScale="92500" lnSpcReduction="10000"/>
          </a:bodyPr>
          <a:lstStyle/>
          <a:p>
            <a:pPr marL="457200" lvl="1" indent="-457200" algn="just">
              <a:spcBef>
                <a:spcPts val="0"/>
              </a:spcBef>
              <a:buFont typeface="Wingdings 3" panose="05040102010807070707" pitchFamily="18" charset="2"/>
              <a:buChar char="a"/>
            </a:pPr>
            <a:r>
              <a:rPr lang="en-IN" sz="3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User </a:t>
            </a:r>
            <a:r>
              <a:rPr lang="en-IN" sz="3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presses the Query </a:t>
            </a:r>
            <a:r>
              <a:rPr lang="en-IN" sz="3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button (user module)</a:t>
            </a:r>
          </a:p>
          <a:p>
            <a:pPr marL="640080" lvl="2" indent="-457200" algn="just">
              <a:spcBef>
                <a:spcPts val="0"/>
              </a:spcBef>
              <a:buFont typeface="Wingdings" pitchFamily="2" charset="2"/>
              <a:buChar char="q"/>
            </a:pPr>
            <a:r>
              <a:rPr lang="en-IN" sz="2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RF query sent to </a:t>
            </a:r>
            <a:r>
              <a:rPr lang="en-IN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all buses in the vicinity</a:t>
            </a:r>
            <a:r>
              <a:rPr lang="en-IN" sz="2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 </a:t>
            </a:r>
            <a:endParaRPr lang="en-IN" sz="26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457200" lvl="1" indent="-457200" algn="just">
              <a:buFont typeface="Wingdings 3" panose="05040102010807070707" pitchFamily="18" charset="2"/>
              <a:buChar char="a"/>
            </a:pPr>
            <a:endParaRPr lang="en-IN" sz="8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457200" lvl="1" indent="-457200" algn="just">
              <a:buFont typeface="Wingdings 3" panose="05040102010807070707" pitchFamily="18" charset="2"/>
              <a:buChar char="a"/>
            </a:pPr>
            <a:r>
              <a:rPr lang="en-IN" sz="3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Buses respond with their route numbers </a:t>
            </a:r>
          </a:p>
          <a:p>
            <a:pPr marL="640080" lvl="2" indent="-457200" algn="just">
              <a:buFont typeface="Wingdings" pitchFamily="2" charset="2"/>
              <a:buChar char="q"/>
            </a:pPr>
            <a:r>
              <a:rPr lang="en-US" sz="3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User module reads out all the route numbers  </a:t>
            </a:r>
            <a:endParaRPr lang="en-GB" sz="3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24" name="Straight Connector 23"/>
          <p:cNvCxnSpPr/>
          <p:nvPr/>
        </p:nvCxnSpPr>
        <p:spPr>
          <a:xfrm>
            <a:off x="858912" y="1183271"/>
            <a:ext cx="7447935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6/9/2018</a:t>
            </a:r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IIT Delhi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7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774290" y="178556"/>
            <a:ext cx="7543800" cy="780814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FF0000"/>
                </a:solidFill>
              </a:rPr>
              <a:t>Working Principle (Selection Stage)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697906" y="1116106"/>
            <a:ext cx="7470058" cy="4998091"/>
          </a:xfrm>
        </p:spPr>
        <p:txBody>
          <a:bodyPr>
            <a:normAutofit fontScale="77500" lnSpcReduction="20000"/>
          </a:bodyPr>
          <a:lstStyle/>
          <a:p>
            <a:endParaRPr lang="en-IN" dirty="0" smtClean="0"/>
          </a:p>
          <a:p>
            <a:endParaRPr lang="en-IN" dirty="0"/>
          </a:p>
          <a:p>
            <a:endParaRPr lang="en-IN" dirty="0" smtClean="0"/>
          </a:p>
          <a:p>
            <a:endParaRPr lang="en-IN" dirty="0"/>
          </a:p>
          <a:p>
            <a:pPr marL="0" indent="0">
              <a:buNone/>
            </a:pPr>
            <a:endParaRPr lang="en-IN" dirty="0" smtClean="0"/>
          </a:p>
          <a:p>
            <a:pPr marL="0" indent="0">
              <a:spcAft>
                <a:spcPts val="1200"/>
              </a:spcAft>
              <a:buNone/>
            </a:pPr>
            <a:endParaRPr lang="en-IN" dirty="0"/>
          </a:p>
          <a:p>
            <a:pPr marL="457200" indent="-457200" algn="just">
              <a:spcAft>
                <a:spcPts val="0"/>
              </a:spcAft>
              <a:buFont typeface="Wingdings 3" panose="05040102010807070707" pitchFamily="18" charset="2"/>
              <a:buChar char=""/>
            </a:pPr>
            <a:endParaRPr lang="en-IN" sz="30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457200" indent="-457200" algn="just">
              <a:spcAft>
                <a:spcPts val="0"/>
              </a:spcAft>
              <a:buFont typeface="Wingdings 3" panose="05040102010807070707" pitchFamily="18" charset="2"/>
              <a:buChar char=""/>
            </a:pPr>
            <a:endParaRPr lang="en-IN" sz="30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457200" indent="-457200" algn="just">
              <a:spcAft>
                <a:spcPts val="0"/>
              </a:spcAft>
              <a:buFont typeface="Wingdings 3" panose="05040102010807070707" pitchFamily="18" charset="2"/>
              <a:buChar char=""/>
            </a:pPr>
            <a:r>
              <a:rPr lang="en-IN" sz="3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In case a route number is of user interest</a:t>
            </a:r>
          </a:p>
          <a:p>
            <a:pPr marL="749808" lvl="1" indent="-457200" algn="just">
              <a:spcAft>
                <a:spcPts val="0"/>
              </a:spcAft>
              <a:buFont typeface="Wingdings" pitchFamily="2" charset="2"/>
              <a:buChar char="q"/>
            </a:pPr>
            <a:r>
              <a:rPr lang="en-IN" sz="2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User presses the Select button (user module)</a:t>
            </a:r>
          </a:p>
          <a:p>
            <a:pPr marL="457200" indent="-457200" algn="just">
              <a:spcBef>
                <a:spcPts val="0"/>
              </a:spcBef>
              <a:spcAft>
                <a:spcPts val="0"/>
              </a:spcAft>
              <a:buFont typeface="Wingdings 3" panose="05040102010807070707" pitchFamily="18" charset="2"/>
              <a:buChar char=""/>
            </a:pPr>
            <a:endParaRPr lang="en-IN" sz="9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457200" indent="-457200" algn="just">
              <a:spcAft>
                <a:spcPts val="0"/>
              </a:spcAft>
              <a:buFont typeface="Wingdings 3" panose="05040102010807070707" pitchFamily="18" charset="2"/>
              <a:buChar char=""/>
            </a:pPr>
            <a:r>
              <a:rPr lang="en-IN" sz="3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This triggers a voice output from the speaker (bus module fixed near the door)</a:t>
            </a:r>
          </a:p>
          <a:p>
            <a:pPr marL="749808" lvl="1" indent="-457200" algn="just">
              <a:spcAft>
                <a:spcPts val="0"/>
              </a:spcAft>
              <a:buFont typeface="Wingdings" pitchFamily="2" charset="2"/>
              <a:buChar char="q"/>
            </a:pPr>
            <a:r>
              <a:rPr lang="en-IN" sz="2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Acts as auditory </a:t>
            </a:r>
            <a:r>
              <a:rPr lang="en-IN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cue </a:t>
            </a:r>
            <a:r>
              <a:rPr lang="en-IN" sz="2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for locating the door</a:t>
            </a:r>
            <a:endParaRPr lang="en-GB" sz="2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5774" y="1110778"/>
            <a:ext cx="3967631" cy="3114062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>
            <a:off x="825911" y="1065529"/>
            <a:ext cx="7447935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6/9/2018</a:t>
            </a:r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IIT Delhi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116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20708" y="629584"/>
            <a:ext cx="7423406" cy="566738"/>
          </a:xfrm>
        </p:spPr>
        <p:txBody>
          <a:bodyPr>
            <a:noAutofit/>
          </a:bodyPr>
          <a:lstStyle/>
          <a:p>
            <a:r>
              <a:rPr lang="en-IN" dirty="0">
                <a:solidFill>
                  <a:srgbClr val="FF0000"/>
                </a:solidFill>
              </a:rPr>
              <a:t>Deployment of Bus Module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6" name="Oval 5"/>
          <p:cNvSpPr>
            <a:spLocks noChangeArrowheads="1"/>
          </p:cNvSpPr>
          <p:nvPr/>
        </p:nvSpPr>
        <p:spPr bwMode="auto">
          <a:xfrm>
            <a:off x="2157572" y="5545613"/>
            <a:ext cx="207645" cy="306705"/>
          </a:xfrm>
          <a:prstGeom prst="ellipse">
            <a:avLst/>
          </a:prstGeom>
          <a:noFill/>
          <a:ln w="25400">
            <a:solidFill>
              <a:schemeClr val="bg1">
                <a:lumMod val="95000"/>
                <a:lumOff val="0"/>
              </a:schemeClr>
            </a:solidFill>
            <a:round/>
            <a:headEnd/>
            <a:tailEnd/>
          </a:ln>
          <a:extLst/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en-GB"/>
          </a:p>
        </p:txBody>
      </p:sp>
      <p:pic>
        <p:nvPicPr>
          <p:cNvPr id="8" name="Picture 7" descr="C:\Users\Dheeraj\Desktop\Bus Depot Picture\DSC00007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4116" y="1571892"/>
            <a:ext cx="2046339" cy="1903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 descr="C:\Users\Dheeraj\Desktop\Bus Depot Picture\DSC09991.JP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089" y="3904343"/>
            <a:ext cx="3170082" cy="21808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" name="Straight Connector 9"/>
          <p:cNvCxnSpPr/>
          <p:nvPr/>
        </p:nvCxnSpPr>
        <p:spPr>
          <a:xfrm>
            <a:off x="870154" y="1258221"/>
            <a:ext cx="7447935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368800" y="4005944"/>
            <a:ext cx="394929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Clr>
                <a:schemeClr val="accent1"/>
              </a:buClr>
              <a:buFont typeface="Wingdings 3" panose="05040102010807070707" pitchFamily="18" charset="2"/>
              <a:buChar char="a"/>
            </a:pPr>
            <a:r>
              <a:rPr lang="en-IN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Under-the-Seat Module comprising of the battery, amplifier and control circuits. 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91681" y="1586405"/>
            <a:ext cx="327782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chemeClr val="accent1"/>
              </a:buClr>
              <a:buFont typeface="Wingdings 3" panose="05040102010807070707" pitchFamily="18" charset="2"/>
              <a:buChar char="a"/>
            </a:pPr>
            <a:r>
              <a:rPr lang="en-IN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Speaker and Antenna </a:t>
            </a:r>
            <a:r>
              <a:rPr lang="en-IN" sz="2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module installed </a:t>
            </a:r>
            <a:r>
              <a:rPr lang="en-IN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on the railings </a:t>
            </a:r>
            <a:r>
              <a:rPr lang="en-IN" sz="2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next to the door</a:t>
            </a:r>
            <a:endParaRPr lang="en-IN" sz="2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3" name="Picture 12"/>
          <p:cNvPicPr/>
          <p:nvPr/>
        </p:nvPicPr>
        <p:blipFill rotWithShape="1">
          <a:blip r:embed="rId4" cstate="print">
            <a:lum bright="1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78" t="21816" r="4020" b="29462"/>
          <a:stretch/>
        </p:blipFill>
        <p:spPr bwMode="auto">
          <a:xfrm>
            <a:off x="4347732" y="1600920"/>
            <a:ext cx="1725561" cy="190357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IIT Delhi</a:t>
            </a:r>
            <a:endParaRPr lang="en-GB"/>
          </a:p>
        </p:txBody>
      </p:sp>
      <p:cxnSp>
        <p:nvCxnSpPr>
          <p:cNvPr id="17" name="Straight Arrow Connector 16"/>
          <p:cNvCxnSpPr/>
          <p:nvPr/>
        </p:nvCxnSpPr>
        <p:spPr>
          <a:xfrm flipV="1">
            <a:off x="3715657" y="2467429"/>
            <a:ext cx="1233714" cy="14514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3722915" y="2670629"/>
            <a:ext cx="3621314" cy="36285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3548742" y="5261429"/>
            <a:ext cx="1233714" cy="14514"/>
          </a:xfrm>
          <a:prstGeom prst="straightConnector1">
            <a:avLst/>
          </a:prstGeom>
          <a:ln w="38100">
            <a:solidFill>
              <a:srgbClr val="C0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Date Placeholder 1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6/9/2018</a:t>
            </a:r>
            <a:endParaRPr lang="en-GB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906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r>
              <a:rPr lang="en-US" dirty="0" err="1" smtClean="0">
                <a:solidFill>
                  <a:srgbClr val="FF0000"/>
                </a:solidFill>
              </a:rPr>
              <a:t>OnBoard</a:t>
            </a:r>
            <a:r>
              <a:rPr lang="en-US" baseline="30000" dirty="0" err="1" smtClean="0">
                <a:solidFill>
                  <a:srgbClr val="FF0000"/>
                </a:solidFill>
              </a:rPr>
              <a:t>TM</a:t>
            </a:r>
            <a:endParaRPr lang="en-US" baseline="30000" dirty="0">
              <a:solidFill>
                <a:srgbClr val="FF0000"/>
              </a:solidFill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457200" y="6356354"/>
            <a:ext cx="21336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6/9/2018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4294967295"/>
          </p:nvPr>
        </p:nvSpPr>
        <p:spPr>
          <a:xfrm>
            <a:off x="3124200" y="6356354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IIT Delhi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6553200" y="6356354"/>
            <a:ext cx="2133600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96258" name="Picture 2" descr="C:\Users\mbala\Desktop\vlsi-design-2018\pics\user-module-onboard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037" y="1675447"/>
            <a:ext cx="3056164" cy="3259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6259" name="Picture 3" descr="C:\Users\mbala\Desktop\vlsi-design-2018\pics\b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4235" y="1143000"/>
            <a:ext cx="4174459" cy="4452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295400" y="4716164"/>
            <a:ext cx="20096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 User Unit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486400" y="5588309"/>
            <a:ext cx="17382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 Bus Unit</a:t>
            </a:r>
          </a:p>
        </p:txBody>
      </p:sp>
    </p:spTree>
    <p:extLst>
      <p:ext uri="{BB962C8B-B14F-4D97-AF65-F5344CB8AC3E}">
        <p14:creationId xmlns:p14="http://schemas.microsoft.com/office/powerpoint/2010/main" val="888875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Education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600200"/>
            <a:ext cx="8001000" cy="762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How do the visually impaired read and write?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6/9/2018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IIT Delhi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96462" y="2486974"/>
            <a:ext cx="37338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Using Braille – a script used by almost all languages of the world! </a:t>
            </a:r>
            <a:endParaRPr lang="en-US" sz="3200" dirty="0"/>
          </a:p>
        </p:txBody>
      </p:sp>
      <p:pic>
        <p:nvPicPr>
          <p:cNvPr id="1026" name="Picture 2" descr="C:\Users\User\Documents\present\dei-dayalbagh-Feb2017\Braille-readin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5062" y="2497484"/>
            <a:ext cx="2900647" cy="1922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717331" y="4953000"/>
            <a:ext cx="77093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Ever thought of how do they access pictures?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275350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Tactile Diagrams – Diagrams for the Visually Impaired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Diagrams created using raised lines or textures that can provide meaningful information to a visually impaired person</a:t>
            </a:r>
          </a:p>
          <a:p>
            <a:r>
              <a:rPr lang="en-US" dirty="0" smtClean="0"/>
              <a:t>Examples are many</a:t>
            </a:r>
          </a:p>
          <a:p>
            <a:pPr lvl="1"/>
            <a:r>
              <a:rPr lang="en-US" dirty="0" smtClean="0"/>
              <a:t>Maps</a:t>
            </a:r>
          </a:p>
          <a:p>
            <a:pPr lvl="1"/>
            <a:r>
              <a:rPr lang="en-US" dirty="0" smtClean="0"/>
              <a:t>Bar graphs</a:t>
            </a:r>
          </a:p>
          <a:p>
            <a:pPr lvl="1"/>
            <a:r>
              <a:rPr lang="en-US" dirty="0" smtClean="0"/>
              <a:t>Economics diagrams</a:t>
            </a:r>
          </a:p>
          <a:p>
            <a:pPr lvl="1"/>
            <a:r>
              <a:rPr lang="en-US" dirty="0" smtClean="0"/>
              <a:t>Science diagrams</a:t>
            </a:r>
          </a:p>
          <a:p>
            <a:pPr lvl="1"/>
            <a:r>
              <a:rPr lang="en-US" dirty="0" smtClean="0"/>
              <a:t>Yoga posture diagrams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6/9/2018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IIT Delhi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332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 smtClean="0">
                <a:solidFill>
                  <a:srgbClr val="FF0000"/>
                </a:solidFill>
              </a:rPr>
              <a:t>Tactile Diagrams from</a:t>
            </a:r>
            <a:br>
              <a:rPr lang="en-US" sz="3200" dirty="0" smtClean="0">
                <a:solidFill>
                  <a:srgbClr val="FF0000"/>
                </a:solidFill>
              </a:rPr>
            </a:br>
            <a:r>
              <a:rPr lang="en-US" sz="3200" dirty="0" smtClean="0">
                <a:solidFill>
                  <a:srgbClr val="FF0000"/>
                </a:solidFill>
              </a:rPr>
              <a:t> Centre of Excellence in Tactile Graphics IIT Delhi</a:t>
            </a:r>
            <a:endParaRPr lang="en-US" sz="3200" dirty="0">
              <a:solidFill>
                <a:srgbClr val="FF0000"/>
              </a:solidFill>
            </a:endParaRPr>
          </a:p>
        </p:txBody>
      </p:sp>
      <p:pic>
        <p:nvPicPr>
          <p:cNvPr id="4" name="Picture 2" descr="C:\Documents and Settings\Administrator\My Documents\presentations\TEDTALK-NSIT\Map-TG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21480" y="1371600"/>
            <a:ext cx="4101957" cy="2734418"/>
          </a:xfrm>
          <a:prstGeom prst="rect">
            <a:avLst/>
          </a:prstGeom>
          <a:noFill/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6/9/2018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IIT Delhi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7" name="Content Placeholder 4"/>
          <p:cNvPicPr>
            <a:picLocks noGrp="1"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750" y="1371600"/>
            <a:ext cx="2819400" cy="273441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85800" y="4191000"/>
            <a:ext cx="761477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dirty="0" smtClean="0"/>
              <a:t>Developed end to end technology to reduce the cost from nearly </a:t>
            </a:r>
            <a:r>
              <a:rPr lang="en-US" sz="2000" dirty="0" err="1" smtClean="0"/>
              <a:t>Rs</a:t>
            </a:r>
            <a:r>
              <a:rPr lang="en-US" sz="2000" dirty="0" smtClean="0"/>
              <a:t> 130 per page to </a:t>
            </a:r>
            <a:r>
              <a:rPr lang="en-US" sz="2000" dirty="0" err="1" smtClean="0"/>
              <a:t>Rs</a:t>
            </a:r>
            <a:r>
              <a:rPr lang="en-US" sz="2000" dirty="0" smtClean="0"/>
              <a:t> 15 per page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dirty="0" smtClean="0"/>
              <a:t>First open source software for production of tactile diagrams to be launched soon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dirty="0" smtClean="0"/>
              <a:t>Produced numerous books for NCERT – IX Grade NCERT </a:t>
            </a:r>
            <a:r>
              <a:rPr lang="en-US" sz="2000" dirty="0" err="1" smtClean="0"/>
              <a:t>Maths</a:t>
            </a:r>
            <a:r>
              <a:rPr lang="en-US" sz="2000" dirty="0" smtClean="0"/>
              <a:t> &amp; Science, Maps, Economics, Introductory Mathematics …..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dirty="0" smtClean="0"/>
              <a:t>Pilot studies under way for testing their effectiveness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301908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Tactile Diagrams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6/9/2018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IIT Delhi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7" name="Picture 6" descr="Mac HD1:Users:Arshad:Dropbox:for bala sir:5-06001-00_World_Maps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607185"/>
            <a:ext cx="3200400" cy="34220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6338" y="1872138"/>
            <a:ext cx="4329773" cy="2892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Rounded Rectangular Callout 8"/>
          <p:cNvSpPr/>
          <p:nvPr/>
        </p:nvSpPr>
        <p:spPr>
          <a:xfrm>
            <a:off x="1143000" y="5257800"/>
            <a:ext cx="2315570" cy="891240"/>
          </a:xfrm>
          <a:prstGeom prst="wedgeRoundRectCallout">
            <a:avLst>
              <a:gd name="adj1" fmla="val 34178"/>
              <a:gd name="adj2" fmla="val -105946"/>
              <a:gd name="adj3" fmla="val 16667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2 dollar/page</a:t>
            </a:r>
            <a:endParaRPr lang="en-US" sz="2800" dirty="0"/>
          </a:p>
        </p:txBody>
      </p:sp>
      <p:sp>
        <p:nvSpPr>
          <p:cNvPr id="10" name="Rounded Rectangular Callout 9"/>
          <p:cNvSpPr/>
          <p:nvPr/>
        </p:nvSpPr>
        <p:spPr>
          <a:xfrm>
            <a:off x="5638800" y="5257800"/>
            <a:ext cx="2544170" cy="891240"/>
          </a:xfrm>
          <a:prstGeom prst="wedgeRoundRectCallout">
            <a:avLst>
              <a:gd name="adj1" fmla="val 11781"/>
              <a:gd name="adj2" fmla="val -121259"/>
              <a:gd name="adj3" fmla="val 16667"/>
            </a:avLst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25 cents/page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241072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Key Challenges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Census 2011 Data</a:t>
            </a:r>
          </a:p>
          <a:p>
            <a:pPr marL="800100" lvl="2" indent="0">
              <a:buNone/>
            </a:pPr>
            <a:r>
              <a:rPr lang="en-US" sz="3200" dirty="0">
                <a:solidFill>
                  <a:srgbClr val="002060"/>
                </a:solidFill>
              </a:rPr>
              <a:t>Disabled population:	21 Million</a:t>
            </a:r>
          </a:p>
          <a:p>
            <a:pPr marL="800100" lvl="2" indent="0">
              <a:buNone/>
            </a:pPr>
            <a:r>
              <a:rPr lang="en-US" sz="3200" dirty="0">
                <a:solidFill>
                  <a:srgbClr val="002060"/>
                </a:solidFill>
              </a:rPr>
              <a:t>Visual disability:		</a:t>
            </a:r>
            <a:r>
              <a:rPr lang="en-US" sz="3200" dirty="0" smtClean="0">
                <a:solidFill>
                  <a:srgbClr val="002060"/>
                </a:solidFill>
              </a:rPr>
              <a:t>5+ Million</a:t>
            </a:r>
            <a:endParaRPr lang="en-US" sz="3200" dirty="0">
              <a:solidFill>
                <a:srgbClr val="002060"/>
              </a:solidFill>
            </a:endParaRPr>
          </a:p>
          <a:p>
            <a:pPr marL="400050" lvl="1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Societal Inclusion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>
                <a:solidFill>
                  <a:srgbClr val="002060"/>
                </a:solidFill>
              </a:rPr>
              <a:t>Independent Mobility</a:t>
            </a:r>
          </a:p>
          <a:p>
            <a:pPr marL="0" indent="0">
              <a:buNone/>
            </a:pPr>
            <a:r>
              <a:rPr lang="en-US" dirty="0">
                <a:solidFill>
                  <a:srgbClr val="002060"/>
                </a:solidFill>
              </a:rPr>
              <a:t>	</a:t>
            </a:r>
            <a:r>
              <a:rPr lang="en-US" dirty="0" smtClean="0">
                <a:solidFill>
                  <a:srgbClr val="002060"/>
                </a:solidFill>
              </a:rPr>
              <a:t>Education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6/9/2018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IIT Delhi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375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Education Continued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501140"/>
            <a:ext cx="8001000" cy="762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How do the visually impaired access e-text?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6/9/2018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IIT Delhi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10" name="Picture 2" descr="C:\Documents and Settings\Administrator\My Documents\presentations\TEDTALK-NSIT\sunil-lab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83430" y="2133600"/>
            <a:ext cx="3325655" cy="2217103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685800" y="2270760"/>
            <a:ext cx="35052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Using Audio – screen readers</a:t>
            </a:r>
          </a:p>
          <a:p>
            <a:pPr marL="285750" indent="-285750">
              <a:buFontTx/>
              <a:buChar char="-"/>
            </a:pPr>
            <a:r>
              <a:rPr lang="en-US" sz="2400" dirty="0" smtClean="0"/>
              <a:t>JAWS and NVDA are popular screen readers</a:t>
            </a:r>
          </a:p>
          <a:p>
            <a:pPr marL="285750" indent="-285750">
              <a:buFontTx/>
              <a:buChar char="-"/>
            </a:pPr>
            <a:r>
              <a:rPr lang="en-US" sz="2400" dirty="0" smtClean="0"/>
              <a:t>Based on TTS</a:t>
            </a:r>
            <a:endParaRPr lang="en-US" sz="24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4339275"/>
            <a:ext cx="3149732" cy="210084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34390" y="4648200"/>
            <a:ext cx="3505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Reading &amp; Writing</a:t>
            </a:r>
          </a:p>
          <a:p>
            <a:pPr marL="285750" indent="-285750">
              <a:buFontTx/>
              <a:buChar char="-"/>
            </a:pPr>
            <a:r>
              <a:rPr lang="en-US" sz="2400" dirty="0" smtClean="0"/>
              <a:t>Refreshable Braille Display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71931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 RBD Prototypes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4294967295"/>
          </p:nvPr>
        </p:nvSpPr>
        <p:spPr>
          <a:xfrm>
            <a:off x="457200" y="6356354"/>
            <a:ext cx="21336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6/9/2018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3124200" y="6356354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IIT Delhi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6553200" y="6356354"/>
            <a:ext cx="2133600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95235" name="Picture 3" descr="C:\Users\mbala\Desktop\vlsi-design-2018\pics\rbd-20-cell-pic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876" y="1350081"/>
            <a:ext cx="4278086" cy="4278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236" name="Picture 4" descr="C:\Users\mbala\Desktop\vlsi-design-2018\pics\rbd-40-cell-pic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8328" y="1350082"/>
            <a:ext cx="4237775" cy="4237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55812" y="5628168"/>
            <a:ext cx="42182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20-Cell RBD Prototype – Braille Keyboard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598109" y="5549735"/>
            <a:ext cx="42182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40-Cell RBD Prototype – Qwerty Keyboard</a:t>
            </a:r>
          </a:p>
        </p:txBody>
      </p:sp>
    </p:spTree>
    <p:extLst>
      <p:ext uri="{BB962C8B-B14F-4D97-AF65-F5344CB8AC3E}">
        <p14:creationId xmlns:p14="http://schemas.microsoft.com/office/powerpoint/2010/main" val="3295575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Refreshable Braille Display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6/9/2018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IIT Delhi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6" name="Picture 4" descr="C:\Users\User\Documents\present\dei-dayalbagh-Feb2017\rbd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236" y="1996377"/>
            <a:ext cx="3762704" cy="2822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6784" y="1997121"/>
            <a:ext cx="3755915" cy="28212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ounded Rectangular Callout 7"/>
          <p:cNvSpPr/>
          <p:nvPr/>
        </p:nvSpPr>
        <p:spPr>
          <a:xfrm>
            <a:off x="1295400" y="5002318"/>
            <a:ext cx="2133600" cy="891240"/>
          </a:xfrm>
          <a:prstGeom prst="wedgeRoundRectCallout">
            <a:avLst>
              <a:gd name="adj1" fmla="val 34178"/>
              <a:gd name="adj2" fmla="val -105946"/>
              <a:gd name="adj3" fmla="val 16667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2500 dollars</a:t>
            </a:r>
            <a:endParaRPr lang="en-US" sz="2800" dirty="0"/>
          </a:p>
        </p:txBody>
      </p:sp>
      <p:sp>
        <p:nvSpPr>
          <p:cNvPr id="9" name="Rounded Rectangular Callout 8"/>
          <p:cNvSpPr/>
          <p:nvPr/>
        </p:nvSpPr>
        <p:spPr>
          <a:xfrm>
            <a:off x="5397941" y="5005730"/>
            <a:ext cx="2133600" cy="891240"/>
          </a:xfrm>
          <a:prstGeom prst="wedgeRoundRectCallout">
            <a:avLst>
              <a:gd name="adj1" fmla="val 8592"/>
              <a:gd name="adj2" fmla="val -109009"/>
              <a:gd name="adj3" fmla="val 16667"/>
            </a:avLst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600 dollars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210189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Scaling Challenges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6/9/2018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IIT Delhi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600" y="1524000"/>
            <a:ext cx="4267200" cy="470953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90550" y="1543050"/>
            <a:ext cx="381000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800" dirty="0" smtClean="0"/>
              <a:t>No easy way to reach the potential users</a:t>
            </a:r>
          </a:p>
          <a:p>
            <a:endParaRPr lang="en-US" sz="2800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800" dirty="0" smtClean="0"/>
              <a:t>All NGOs serve only a very small user group</a:t>
            </a:r>
          </a:p>
          <a:p>
            <a:pPr lvl="1"/>
            <a:r>
              <a:rPr lang="en-US" sz="2800" dirty="0" smtClean="0"/>
              <a:t>40+ channel partners across the country</a:t>
            </a:r>
          </a:p>
          <a:p>
            <a:pPr lvl="1"/>
            <a:endParaRPr lang="en-US" sz="2800" dirty="0" smtClean="0"/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/>
              <a:t>Incubation</a:t>
            </a:r>
            <a:r>
              <a:rPr lang="en-US" sz="2800" dirty="0" smtClean="0"/>
              <a:t> very hard as </a:t>
            </a:r>
            <a:r>
              <a:rPr lang="en-US" sz="2800" dirty="0" err="1" smtClean="0"/>
              <a:t>Govt</a:t>
            </a:r>
            <a:r>
              <a:rPr lang="en-US" sz="2800" dirty="0" smtClean="0"/>
              <a:t> is the main customer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498487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Status – June 2018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6/9/2018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IIT Delhi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1" y="1447800"/>
            <a:ext cx="3505200" cy="49893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41960" y="1219200"/>
            <a:ext cx="4343400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 smtClean="0"/>
              <a:t>SmartCane</a:t>
            </a:r>
            <a:r>
              <a:rPr lang="en-US" sz="2000" baseline="30000" dirty="0" err="1" smtClean="0"/>
              <a:t>TM</a:t>
            </a:r>
            <a:r>
              <a:rPr lang="en-US" sz="2000" baseline="30000" dirty="0" smtClean="0"/>
              <a:t>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 smtClean="0">
                <a:solidFill>
                  <a:srgbClr val="002060"/>
                </a:solidFill>
              </a:rPr>
              <a:t>Nearly 50000 </a:t>
            </a:r>
            <a:r>
              <a:rPr lang="en-US" sz="2000" dirty="0">
                <a:solidFill>
                  <a:srgbClr val="002060"/>
                </a:solidFill>
              </a:rPr>
              <a:t>devices sold </a:t>
            </a:r>
            <a:r>
              <a:rPr lang="en-US" sz="2000" dirty="0" smtClean="0">
                <a:solidFill>
                  <a:srgbClr val="002060"/>
                </a:solidFill>
              </a:rPr>
              <a:t>in India</a:t>
            </a:r>
            <a:endParaRPr lang="en-US" sz="2000" dirty="0">
              <a:solidFill>
                <a:srgbClr val="00206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 smtClean="0">
                <a:solidFill>
                  <a:srgbClr val="002060"/>
                </a:solidFill>
              </a:rPr>
              <a:t>700 devices in 12 countries</a:t>
            </a:r>
          </a:p>
          <a:p>
            <a:endParaRPr lang="en-US" sz="2000" dirty="0" smtClean="0">
              <a:solidFill>
                <a:srgbClr val="002060"/>
              </a:solidFill>
            </a:endParaRPr>
          </a:p>
          <a:p>
            <a:r>
              <a:rPr lang="en-US" sz="2000" dirty="0" err="1" smtClean="0"/>
              <a:t>OnBoard</a:t>
            </a:r>
            <a:r>
              <a:rPr lang="en-US" sz="2000" baseline="30000" dirty="0" err="1" smtClean="0"/>
              <a:t>TM</a:t>
            </a:r>
            <a:r>
              <a:rPr lang="en-US" sz="2000" baseline="30000" dirty="0" smtClean="0"/>
              <a:t> </a:t>
            </a:r>
            <a:endParaRPr lang="en-US" sz="2000" baseline="300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 smtClean="0">
                <a:solidFill>
                  <a:srgbClr val="002060"/>
                </a:solidFill>
              </a:rPr>
              <a:t>Pilot on 25 BEST  and 15 DIMTS buses 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 smtClean="0">
                <a:solidFill>
                  <a:srgbClr val="002060"/>
                </a:solidFill>
              </a:rPr>
              <a:t>Waiting for funding for a  large installation</a:t>
            </a:r>
          </a:p>
          <a:p>
            <a:endParaRPr lang="en-US" sz="2000" dirty="0" smtClean="0">
              <a:solidFill>
                <a:srgbClr val="002060"/>
              </a:solidFill>
            </a:endParaRPr>
          </a:p>
          <a:p>
            <a:r>
              <a:rPr lang="en-US" sz="2000" dirty="0" smtClean="0"/>
              <a:t>Tactile Diagrams</a:t>
            </a:r>
            <a:endParaRPr lang="en-US" sz="2000" baseline="300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 smtClean="0">
                <a:solidFill>
                  <a:srgbClr val="002060"/>
                </a:solidFill>
              </a:rPr>
              <a:t>Many NCERT books (Science, </a:t>
            </a:r>
            <a:r>
              <a:rPr lang="en-US" sz="2000" dirty="0" err="1" smtClean="0">
                <a:solidFill>
                  <a:srgbClr val="002060"/>
                </a:solidFill>
              </a:rPr>
              <a:t>Maths</a:t>
            </a:r>
            <a:r>
              <a:rPr lang="en-US" sz="2000" dirty="0" smtClean="0">
                <a:solidFill>
                  <a:srgbClr val="002060"/>
                </a:solidFill>
              </a:rPr>
              <a:t>, Economics, Maps etc.)</a:t>
            </a:r>
            <a:endParaRPr lang="en-US" sz="2000" dirty="0">
              <a:solidFill>
                <a:srgbClr val="00206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 smtClean="0">
                <a:solidFill>
                  <a:srgbClr val="002060"/>
                </a:solidFill>
              </a:rPr>
              <a:t>Raised Lines Foundation </a:t>
            </a:r>
            <a:r>
              <a:rPr lang="en-US" sz="2000" dirty="0" err="1" smtClean="0">
                <a:solidFill>
                  <a:srgbClr val="002060"/>
                </a:solidFill>
              </a:rPr>
              <a:t>inubated</a:t>
            </a:r>
            <a:endParaRPr lang="en-US" sz="2000" dirty="0" smtClean="0">
              <a:solidFill>
                <a:srgbClr val="002060"/>
              </a:solidFill>
            </a:endParaRPr>
          </a:p>
          <a:p>
            <a:endParaRPr lang="en-US" sz="2000" dirty="0" smtClean="0">
              <a:solidFill>
                <a:srgbClr val="002060"/>
              </a:solidFill>
            </a:endParaRPr>
          </a:p>
          <a:p>
            <a:r>
              <a:rPr lang="en-US" sz="2000" dirty="0" smtClean="0"/>
              <a:t>Refreshable Braille Displays</a:t>
            </a:r>
            <a:endParaRPr lang="en-US" sz="2000" baseline="300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 smtClean="0">
                <a:solidFill>
                  <a:srgbClr val="002060"/>
                </a:solidFill>
              </a:rPr>
              <a:t>Focus group trials on now  (May-June 2018)</a:t>
            </a:r>
            <a:endParaRPr lang="en-US" sz="20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4939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75" b="13313"/>
          <a:stretch/>
        </p:blipFill>
        <p:spPr bwMode="auto">
          <a:xfrm>
            <a:off x="2093745" y="954689"/>
            <a:ext cx="2021056" cy="2398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990601"/>
            <a:ext cx="2416152" cy="2433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85800" y="1600200"/>
            <a:ext cx="13335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Mr. </a:t>
            </a:r>
            <a:r>
              <a:rPr lang="en-US" sz="2000" b="1" dirty="0" err="1" smtClean="0"/>
              <a:t>Dipendra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Manocha</a:t>
            </a:r>
            <a:endParaRPr lang="en-US" sz="2000" b="1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4400790" y="2097063"/>
            <a:ext cx="16268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Prof. P V M Rao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9902" y="3424518"/>
            <a:ext cx="2358630" cy="258229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16545" y="4204468"/>
            <a:ext cx="13494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Dr. Rohan Paul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4394" y="-15240"/>
            <a:ext cx="7665720" cy="902969"/>
          </a:xfrm>
        </p:spPr>
        <p:txBody>
          <a:bodyPr>
            <a:normAutofit/>
          </a:bodyPr>
          <a:lstStyle/>
          <a:p>
            <a:r>
              <a:rPr lang="en-US" sz="4000" dirty="0" smtClean="0">
                <a:solidFill>
                  <a:srgbClr val="FF0000"/>
                </a:solidFill>
              </a:rPr>
              <a:t>Key Collaborators</a:t>
            </a:r>
            <a:endParaRPr lang="en-US" sz="4000" dirty="0">
              <a:solidFill>
                <a:srgbClr val="FF0000"/>
              </a:solidFill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6/9/2018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IIT Delhi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25</a:t>
            </a:fld>
            <a:endParaRPr lang="en-US"/>
          </a:p>
        </p:txBody>
      </p:sp>
      <p:pic>
        <p:nvPicPr>
          <p:cNvPr id="4098" name="Picture 2" descr="C:\Users\User\Documents\present\dei-dayalbagh-Feb2017\piyush2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6669" y="3641632"/>
            <a:ext cx="3050131" cy="2149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4287254" y="3986566"/>
            <a:ext cx="13494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Mr. </a:t>
            </a:r>
            <a:r>
              <a:rPr lang="en-US" sz="2000" b="1" dirty="0" err="1" smtClean="0"/>
              <a:t>Piyush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Chanana</a:t>
            </a:r>
            <a:endParaRPr lang="en-US" sz="2000" b="1" dirty="0" smtClean="0"/>
          </a:p>
        </p:txBody>
      </p:sp>
    </p:spTree>
    <p:extLst>
      <p:ext uri="{BB962C8B-B14F-4D97-AF65-F5344CB8AC3E}">
        <p14:creationId xmlns:p14="http://schemas.microsoft.com/office/powerpoint/2010/main" val="4112352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ASSISTECH Research Group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6/9/2018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IIT Delhi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0" y="1600200"/>
            <a:ext cx="8229600" cy="4525963"/>
          </a:xfrm>
        </p:spPr>
        <p:txBody>
          <a:bodyPr/>
          <a:lstStyle/>
          <a:p>
            <a:pPr>
              <a:buNone/>
            </a:pPr>
            <a:r>
              <a:rPr lang="en-US" dirty="0" smtClean="0"/>
              <a:t>	 </a:t>
            </a:r>
            <a:endParaRPr lang="en-US" dirty="0"/>
          </a:p>
        </p:txBody>
      </p:sp>
      <p:pic>
        <p:nvPicPr>
          <p:cNvPr id="3074" name="Picture 2" descr="C:\Users\User\Documents\present\dei-dayalbagh-Feb2017\team-recen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295399"/>
            <a:ext cx="7924800" cy="3724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609600" y="5105400"/>
            <a:ext cx="7924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Interdisciplinary: Comp </a:t>
            </a:r>
            <a:r>
              <a:rPr lang="en-US" sz="2000" dirty="0" err="1" smtClean="0"/>
              <a:t>Sci</a:t>
            </a:r>
            <a:r>
              <a:rPr lang="en-US" sz="2000" dirty="0" smtClean="0"/>
              <a:t>, Elec </a:t>
            </a:r>
            <a:r>
              <a:rPr lang="en-US" sz="2000" dirty="0" err="1" smtClean="0"/>
              <a:t>Engg</a:t>
            </a:r>
            <a:r>
              <a:rPr lang="en-US" sz="2000" dirty="0" smtClean="0"/>
              <a:t>, </a:t>
            </a:r>
            <a:r>
              <a:rPr lang="en-US" sz="2000" dirty="0" err="1" smtClean="0"/>
              <a:t>Mech</a:t>
            </a:r>
            <a:r>
              <a:rPr lang="en-US" sz="2000" dirty="0" smtClean="0"/>
              <a:t> </a:t>
            </a:r>
            <a:r>
              <a:rPr lang="en-US" sz="2000" dirty="0" err="1" smtClean="0"/>
              <a:t>Engg</a:t>
            </a:r>
            <a:r>
              <a:rPr lang="en-US" sz="2000" dirty="0" smtClean="0"/>
              <a:t>, Design</a:t>
            </a:r>
          </a:p>
          <a:p>
            <a:r>
              <a:rPr lang="en-US" sz="2000" dirty="0" smtClean="0"/>
              <a:t>20 Staff (incl. two visually impaired) and nearly 25 students each semester</a:t>
            </a:r>
          </a:p>
          <a:p>
            <a:r>
              <a:rPr lang="en-US" sz="2000" dirty="0" smtClean="0"/>
              <a:t>Recently PhD and MS(R) enrolled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14587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990604" y="3753612"/>
            <a:ext cx="7619996" cy="762000"/>
          </a:xfrm>
        </p:spPr>
        <p:txBody>
          <a:bodyPr/>
          <a:lstStyle/>
          <a:p>
            <a:r>
              <a:rPr lang="en-US" i="1" dirty="0" smtClean="0">
                <a:solidFill>
                  <a:srgbClr val="FF0000"/>
                </a:solidFill>
              </a:rPr>
              <a:t>To touch a million lives by 2022</a:t>
            </a:r>
            <a:endParaRPr lang="en-US" i="1" dirty="0">
              <a:solidFill>
                <a:srgbClr val="FF0000"/>
              </a:solidFill>
            </a:endParaRPr>
          </a:p>
        </p:txBody>
      </p:sp>
      <p:pic>
        <p:nvPicPr>
          <p:cNvPr id="2050" name="Picture 2" descr="C:\Users\User\Documents\present\TED-TALK-April2016\Logo Assistech Final horizontal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981200"/>
            <a:ext cx="7010404" cy="1806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6/9/2018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IIT Delhi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714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White Cane – A </a:t>
            </a:r>
            <a:r>
              <a:rPr lang="en-US" dirty="0">
                <a:solidFill>
                  <a:srgbClr val="FF0000"/>
                </a:solidFill>
              </a:rPr>
              <a:t>R</a:t>
            </a:r>
            <a:r>
              <a:rPr lang="en-US" dirty="0" smtClean="0">
                <a:solidFill>
                  <a:srgbClr val="FF0000"/>
                </a:solidFill>
              </a:rPr>
              <a:t>eliable Companion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6/9/2018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IIT Delhi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6" name="image5.jpg"/>
          <p:cNvPicPr/>
          <p:nvPr/>
        </p:nvPicPr>
        <p:blipFill rotWithShape="1">
          <a:blip r:embed="rId2">
            <a:extLst/>
          </a:blip>
          <a:srcRect l="20610" t="59046" r="11089" b="6710"/>
          <a:stretch/>
        </p:blipFill>
        <p:spPr>
          <a:xfrm>
            <a:off x="647700" y="1600200"/>
            <a:ext cx="7848599" cy="4343399"/>
          </a:xfrm>
          <a:prstGeom prst="rect">
            <a:avLst/>
          </a:prstGeom>
          <a:ln w="3175">
            <a:miter lim="400000"/>
          </a:ln>
        </p:spPr>
      </p:pic>
    </p:spTree>
    <p:extLst>
      <p:ext uri="{BB962C8B-B14F-4D97-AF65-F5344CB8AC3E}">
        <p14:creationId xmlns:p14="http://schemas.microsoft.com/office/powerpoint/2010/main" val="1650791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Independent Mobility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6/9/2018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IIT Delhi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0" y="1600200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 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607" y="1676400"/>
            <a:ext cx="7328941" cy="4134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04090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solidFill>
                  <a:srgbClr val="FF0000"/>
                </a:solidFill>
              </a:rPr>
              <a:t>SmartCane</a:t>
            </a:r>
            <a:r>
              <a:rPr lang="en-US" baseline="30000" dirty="0" err="1" smtClean="0">
                <a:solidFill>
                  <a:srgbClr val="FF0000"/>
                </a:solidFill>
              </a:rPr>
              <a:t>TM</a:t>
            </a:r>
            <a:endParaRPr lang="en-US" baseline="30000" dirty="0">
              <a:solidFill>
                <a:srgbClr val="FF0000"/>
              </a:solidFill>
            </a:endParaRPr>
          </a:p>
        </p:txBody>
      </p:sp>
      <p:pic>
        <p:nvPicPr>
          <p:cNvPr id="7" name="Picture 2" descr="C:\Documents and Settings\Administrator\My Documents\presentations\TEDTALK-NSIT\SmartCan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14400" y="1524000"/>
            <a:ext cx="3078445" cy="4618038"/>
          </a:xfrm>
          <a:prstGeom prst="rect">
            <a:avLst/>
          </a:prstGeom>
          <a:noFill/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6/9/2018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IIT Delhi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347210" y="1447800"/>
            <a:ext cx="41910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400" dirty="0" smtClean="0"/>
              <a:t>Ultrasonic ranging – 3 meters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400" dirty="0" smtClean="0"/>
              <a:t>Warning through intuitive vibratory patterns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400" dirty="0" smtClean="0"/>
              <a:t>Complements white cane functionality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400" dirty="0" smtClean="0"/>
              <a:t>Detachable handle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400" dirty="0" smtClean="0"/>
              <a:t>Suitable for all grips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400" dirty="0" smtClean="0"/>
              <a:t> Low power &amp; chargeable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347210" y="5029200"/>
            <a:ext cx="426339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FF0000"/>
                </a:solidFill>
              </a:rPr>
              <a:t>Knee-above + non-contact</a:t>
            </a:r>
          </a:p>
          <a:p>
            <a:pPr algn="ctr"/>
            <a:r>
              <a:rPr lang="en-US" sz="2800" dirty="0" smtClean="0">
                <a:solidFill>
                  <a:srgbClr val="FF0000"/>
                </a:solidFill>
              </a:rPr>
              <a:t>obstacle detection</a:t>
            </a:r>
            <a:endParaRPr 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0153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Product- Resources &amp; Accessories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6/9/2018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IIT Delhi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6" name="image17.jpg" descr="pouch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91050" y="1447800"/>
            <a:ext cx="4171950" cy="2537760"/>
          </a:xfrm>
          <a:prstGeom prst="rect">
            <a:avLst/>
          </a:prstGeom>
          <a:ln w="3175">
            <a:miter lim="400000"/>
          </a:ln>
        </p:spPr>
      </p:pic>
      <p:pic>
        <p:nvPicPr>
          <p:cNvPr id="7" name="image16.jpg" descr="trainers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18160" y="4000800"/>
            <a:ext cx="4038600" cy="2401271"/>
          </a:xfrm>
          <a:prstGeom prst="rect">
            <a:avLst/>
          </a:prstGeom>
          <a:ln w="3175">
            <a:miter lim="400000"/>
          </a:ln>
        </p:spPr>
      </p:pic>
      <p:pic>
        <p:nvPicPr>
          <p:cNvPr id="8" name="image19.jpg" descr="collage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591050" y="4019850"/>
            <a:ext cx="4001247" cy="2401271"/>
          </a:xfrm>
          <a:prstGeom prst="rect">
            <a:avLst/>
          </a:prstGeom>
          <a:ln w="3175">
            <a:miter lim="400000"/>
          </a:ln>
        </p:spPr>
      </p:pic>
      <p:pic>
        <p:nvPicPr>
          <p:cNvPr id="9" name="image18.jpg" descr="prod_box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83870" y="1524000"/>
            <a:ext cx="4072890" cy="2385360"/>
          </a:xfrm>
          <a:prstGeom prst="rect">
            <a:avLst/>
          </a:prstGeom>
          <a:ln w="3175">
            <a:miter lim="400000"/>
          </a:ln>
        </p:spPr>
      </p:pic>
    </p:spTree>
    <p:extLst>
      <p:ext uri="{BB962C8B-B14F-4D97-AF65-F5344CB8AC3E}">
        <p14:creationId xmlns:p14="http://schemas.microsoft.com/office/powerpoint/2010/main" val="4105357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FF0000"/>
                </a:solidFill>
              </a:rPr>
              <a:t>SmartCane</a:t>
            </a:r>
            <a:r>
              <a:rPr lang="en-US" baseline="30000" dirty="0" err="1">
                <a:solidFill>
                  <a:srgbClr val="FF0000"/>
                </a:solidFill>
              </a:rPr>
              <a:t>TM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FF0000"/>
                </a:solidFill>
              </a:rPr>
              <a:t>Journey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6/9/2018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IIT Delhi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6" name="image15.jpeg" descr="http://smartcane.saksham.org/wp-content/uploads/2014/03/evolution-of-smartcane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800" y="1676400"/>
            <a:ext cx="8534400" cy="3163399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711457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6/9/2018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IIT Delhi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6" name="image17.jpg" descr="pouch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114800" y="1828800"/>
            <a:ext cx="4572000" cy="3147360"/>
          </a:xfrm>
          <a:prstGeom prst="rect">
            <a:avLst/>
          </a:prstGeom>
          <a:ln w="3175">
            <a:miter lim="400000"/>
          </a:ln>
        </p:spPr>
      </p:pic>
      <p:pic>
        <p:nvPicPr>
          <p:cNvPr id="1026" name="Picture 2" descr="C:\Users\User\Documents\present\indiana-gateway2018\ultracan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016115"/>
            <a:ext cx="3505200" cy="2693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ounded Rectangular Callout 7"/>
          <p:cNvSpPr/>
          <p:nvPr/>
        </p:nvSpPr>
        <p:spPr>
          <a:xfrm>
            <a:off x="1295400" y="5002318"/>
            <a:ext cx="2133600" cy="891240"/>
          </a:xfrm>
          <a:prstGeom prst="wedgeRoundRectCallout">
            <a:avLst>
              <a:gd name="adj1" fmla="val 34178"/>
              <a:gd name="adj2" fmla="val -105946"/>
              <a:gd name="adj3" fmla="val 16667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680 pounds</a:t>
            </a:r>
            <a:endParaRPr lang="en-US" sz="2800" dirty="0"/>
          </a:p>
        </p:txBody>
      </p:sp>
      <p:sp>
        <p:nvSpPr>
          <p:cNvPr id="10" name="Rounded Rectangular Callout 9"/>
          <p:cNvSpPr/>
          <p:nvPr/>
        </p:nvSpPr>
        <p:spPr>
          <a:xfrm>
            <a:off x="5105400" y="5154718"/>
            <a:ext cx="2133600" cy="891240"/>
          </a:xfrm>
          <a:prstGeom prst="wedgeRoundRectCallout">
            <a:avLst>
              <a:gd name="adj1" fmla="val -1003"/>
              <a:gd name="adj2" fmla="val -115134"/>
              <a:gd name="adj3" fmla="val 16667"/>
            </a:avLst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35 pounds</a:t>
            </a:r>
            <a:endParaRPr lang="en-US" sz="2800" dirty="0"/>
          </a:p>
        </p:txBody>
      </p:sp>
      <p:sp>
        <p:nvSpPr>
          <p:cNvPr id="11" name="Title 3"/>
          <p:cNvSpPr txBox="1">
            <a:spLocks/>
          </p:cNvSpPr>
          <p:nvPr/>
        </p:nvSpPr>
        <p:spPr>
          <a:xfrm>
            <a:off x="457200" y="3810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 smtClean="0">
                <a:solidFill>
                  <a:srgbClr val="FF0000"/>
                </a:solidFill>
              </a:rPr>
              <a:t>SmartCane</a:t>
            </a:r>
            <a:r>
              <a:rPr lang="en-US" baseline="30000" dirty="0" err="1" smtClean="0">
                <a:solidFill>
                  <a:srgbClr val="FF0000"/>
                </a:solidFill>
              </a:rPr>
              <a:t>TM</a:t>
            </a:r>
            <a:endParaRPr lang="en-US" baseline="30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2781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0"/>
            <a:ext cx="8229600" cy="1600200"/>
          </a:xfrm>
        </p:spPr>
        <p:txBody>
          <a:bodyPr>
            <a:noAutofit/>
          </a:bodyPr>
          <a:lstStyle/>
          <a:p>
            <a:r>
              <a:rPr lang="en-US" sz="6000" dirty="0" smtClean="0">
                <a:solidFill>
                  <a:srgbClr val="FF0000"/>
                </a:solidFill>
              </a:rPr>
              <a:t>Mobility Continued</a:t>
            </a:r>
            <a:br>
              <a:rPr lang="en-US" sz="6000" dirty="0" smtClean="0">
                <a:solidFill>
                  <a:srgbClr val="FF0000"/>
                </a:solidFill>
              </a:rPr>
            </a:br>
            <a:r>
              <a:rPr lang="en-US" sz="6000" dirty="0" smtClean="0">
                <a:solidFill>
                  <a:srgbClr val="FF0000"/>
                </a:solidFill>
              </a:rPr>
              <a:t>Public Bus Access</a:t>
            </a:r>
            <a:endParaRPr lang="en-US" sz="6000" dirty="0">
              <a:solidFill>
                <a:srgbClr val="FF0000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6/9/2018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IIT Delhi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212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588</TotalTime>
  <Words>687</Words>
  <Application>Microsoft Office PowerPoint</Application>
  <PresentationFormat>On-screen Show (4:3)</PresentationFormat>
  <Paragraphs>208</Paragraphs>
  <Slides>27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28" baseType="lpstr">
      <vt:lpstr>Office Theme</vt:lpstr>
      <vt:lpstr>Technology Solutions for the Mobility &amp; Education of the Visually Impaired</vt:lpstr>
      <vt:lpstr>Key Challenges</vt:lpstr>
      <vt:lpstr>White Cane – A Reliable Companion</vt:lpstr>
      <vt:lpstr>Independent Mobility</vt:lpstr>
      <vt:lpstr>SmartCaneTM</vt:lpstr>
      <vt:lpstr>Product- Resources &amp; Accessories</vt:lpstr>
      <vt:lpstr>SmartCaneTM Journey</vt:lpstr>
      <vt:lpstr> </vt:lpstr>
      <vt:lpstr>Mobility Continued Public Bus Access</vt:lpstr>
      <vt:lpstr>  Public Bus Access Challenges  </vt:lpstr>
      <vt:lpstr>Bus Access: Challenges not the Same</vt:lpstr>
      <vt:lpstr>Working Principle (Query Stage)</vt:lpstr>
      <vt:lpstr>Working Principle (Selection Stage)</vt:lpstr>
      <vt:lpstr>Deployment of Bus Module</vt:lpstr>
      <vt:lpstr>OnBoardTM</vt:lpstr>
      <vt:lpstr>Education</vt:lpstr>
      <vt:lpstr>Tactile Diagrams – Diagrams for the Visually Impaired</vt:lpstr>
      <vt:lpstr>Tactile Diagrams from  Centre of Excellence in Tactile Graphics IIT Delhi</vt:lpstr>
      <vt:lpstr>Tactile Diagrams</vt:lpstr>
      <vt:lpstr>Education Continued</vt:lpstr>
      <vt:lpstr> RBD Prototypes</vt:lpstr>
      <vt:lpstr>Refreshable Braille Display</vt:lpstr>
      <vt:lpstr>Scaling Challenges</vt:lpstr>
      <vt:lpstr>Status – June 2018</vt:lpstr>
      <vt:lpstr>Key Collaborators</vt:lpstr>
      <vt:lpstr>ASSISTECH Research Group</vt:lpstr>
      <vt:lpstr>To touch a million lives by 2022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ASSISTECH: Assistive Technology for the Visually Impaired</dc:title>
  <dc:creator>User</dc:creator>
  <cp:lastModifiedBy>User</cp:lastModifiedBy>
  <cp:revision>70</cp:revision>
  <dcterms:created xsi:type="dcterms:W3CDTF">2006-08-16T00:00:00Z</dcterms:created>
  <dcterms:modified xsi:type="dcterms:W3CDTF">2018-06-16T09:29:47Z</dcterms:modified>
</cp:coreProperties>
</file>